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04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8481" y="1530186"/>
            <a:ext cx="7827039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Management and Reporting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58481" y="2084524"/>
            <a:ext cx="78270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Compliance Processes and Documentation Requirements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58481" y="2884624"/>
            <a:ext cx="78270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CYBERSECURITY AND DIGITAL FORENSICS ACADEMY (ICDFA)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58481" y="3213236"/>
            <a:ext cx="78270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Governance, Compliance, and Risk (GCR)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58481" y="3541849"/>
            <a:ext cx="78270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Course 1: GRC101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58481" y="3870461"/>
            <a:ext cx="78270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Governance, Risk, and Compliance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Documentation Management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3772598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 Management Best Practices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management of compliance documentation ensures accessibility, accuracy, and auditability throughout the document lifecycle.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14538"/>
            <a:ext cx="16073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209" y="1959173"/>
            <a:ext cx="14922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Centralized Repository: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2024472" y="1959173"/>
            <a:ext cx="21295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 single source of truth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532209" y="2139190"/>
            <a:ext cx="34974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all compliance documentation with appropriate access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32209" y="2319207"/>
            <a:ext cx="4885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54601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4350" y="2599237"/>
            <a:ext cx="18280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Metadata and Classification: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2342369" y="2599237"/>
            <a:ext cx="17741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Tag documents with relevant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14350" y="2779254"/>
            <a:ext cx="31392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metadata (owner, date, version) and classify by type,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14350" y="2959271"/>
            <a:ext cx="14799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regulation, and risk level </a:t>
            </a:r>
            <a:endParaRPr lang="en-US" sz="942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294664"/>
            <a:ext cx="142875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14350" y="3239300"/>
            <a:ext cx="10290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 Control: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1543441" y="3239300"/>
            <a:ext cx="2630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 document history with clear audit 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14350" y="3419317"/>
            <a:ext cx="25175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trails of changes, approvals, and rationale </a:t>
            </a:r>
            <a:endParaRPr lang="en-US" sz="942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754710"/>
            <a:ext cx="125016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96491" y="3699346"/>
            <a:ext cx="11666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Schedules: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1663182" y="3699346"/>
            <a:ext cx="24467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 regular review cycles based on 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496491" y="3879363"/>
            <a:ext cx="29688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criticality and regulatory requirements </a:t>
            </a:r>
            <a:endParaRPr lang="en-US" sz="942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214757"/>
            <a:ext cx="142875" cy="1428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14350" y="4159393"/>
            <a:ext cx="8732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Searchability:</a:t>
            </a:r>
            <a:endParaRPr lang="en-US" sz="942" dirty="0"/>
          </a:p>
        </p:txBody>
      </p:sp>
      <p:sp>
        <p:nvSpPr>
          <p:cNvPr id="27" name="Text 19"/>
          <p:cNvSpPr/>
          <p:nvPr/>
        </p:nvSpPr>
        <p:spPr>
          <a:xfrm>
            <a:off x="1387590" y="4159393"/>
            <a:ext cx="27423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Ensure documents are easily searchable with 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14350" y="4339410"/>
            <a:ext cx="28518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robust indexing and full-text search capabilities </a:t>
            </a:r>
            <a:endParaRPr lang="en-US" sz="942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674803"/>
            <a:ext cx="142875" cy="14287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14350" y="4619439"/>
            <a:ext cx="1134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Controls:</a:t>
            </a:r>
            <a:endParaRPr lang="en-US" sz="942" dirty="0"/>
          </a:p>
        </p:txBody>
      </p:sp>
      <p:sp>
        <p:nvSpPr>
          <p:cNvPr id="31" name="Text 22"/>
          <p:cNvSpPr/>
          <p:nvPr/>
        </p:nvSpPr>
        <p:spPr>
          <a:xfrm>
            <a:off x="1648755" y="4619439"/>
            <a:ext cx="25802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appropriate security measures </a:t>
            </a:r>
            <a:endParaRPr lang="en-US" sz="942" dirty="0"/>
          </a:p>
        </p:txBody>
      </p:sp>
      <p:sp>
        <p:nvSpPr>
          <p:cNvPr id="32" name="Text 23"/>
          <p:cNvSpPr/>
          <p:nvPr/>
        </p:nvSpPr>
        <p:spPr>
          <a:xfrm>
            <a:off x="514350" y="4799456"/>
            <a:ext cx="26262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protect sensitive compliance information </a:t>
            </a:r>
            <a:endParaRPr lang="en-US" sz="942" dirty="0"/>
          </a:p>
        </p:txBody>
      </p:sp>
      <p:sp>
        <p:nvSpPr>
          <p:cNvPr id="33" name="Text 24"/>
          <p:cNvSpPr/>
          <p:nvPr/>
        </p:nvSpPr>
        <p:spPr>
          <a:xfrm>
            <a:off x="4857750" y="757238"/>
            <a:ext cx="2871983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Lifecycle Management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4783791" y="985837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Understanding the complete lifecycle of compliance documentation helps ensure proper management at each stage. </a:t>
            </a:r>
            <a:endParaRPr lang="en-US" sz="1046" dirty="0"/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1498568"/>
            <a:ext cx="3139232" cy="2475164"/>
          </a:xfrm>
          <a:prstGeom prst="rect">
            <a:avLst/>
          </a:prstGeom>
        </p:spPr>
      </p:pic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458" y="4150463"/>
            <a:ext cx="96441" cy="128588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296507" y="4127246"/>
            <a:ext cx="4813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 Tip:</a:t>
            </a:r>
            <a:endParaRPr lang="en-US" sz="942" dirty="0"/>
          </a:p>
        </p:txBody>
      </p:sp>
      <p:sp>
        <p:nvSpPr>
          <p:cNvPr id="38" name="Text 27"/>
          <p:cNvSpPr/>
          <p:nvPr/>
        </p:nvSpPr>
        <p:spPr>
          <a:xfrm>
            <a:off x="5777817" y="4127246"/>
            <a:ext cx="27654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 document management system </a:t>
            </a:r>
            <a:endParaRPr lang="en-US" sz="942" dirty="0"/>
          </a:p>
        </p:txBody>
      </p:sp>
      <p:sp>
        <p:nvSpPr>
          <p:cNvPr id="39" name="Text 28"/>
          <p:cNvSpPr/>
          <p:nvPr/>
        </p:nvSpPr>
        <p:spPr>
          <a:xfrm>
            <a:off x="5285987" y="4327271"/>
            <a:ext cx="30807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(DMS) that automates workflows, notifications, and </a:t>
            </a:r>
            <a:endParaRPr lang="en-US" sz="942" dirty="0"/>
          </a:p>
        </p:txBody>
      </p:sp>
      <p:sp>
        <p:nvSpPr>
          <p:cNvPr id="40" name="Text 29"/>
          <p:cNvSpPr/>
          <p:nvPr/>
        </p:nvSpPr>
        <p:spPr>
          <a:xfrm>
            <a:off x="6229883" y="4527296"/>
            <a:ext cx="11929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retention schedules </a:t>
            </a:r>
            <a:endParaRPr lang="en-US" sz="94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Reporting Fundamentals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862886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 of Compliance Reporting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reporting provides structured information about an organization's adherence to regulatory requirements, internal policies, and industry standards.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128838"/>
            <a:ext cx="1234278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Audiences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285750" y="2571750"/>
            <a:ext cx="4000500" cy="45720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736056"/>
            <a:ext cx="160734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7934" y="2636044"/>
            <a:ext cx="10374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of Directors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655341" y="2636044"/>
            <a:ext cx="24152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High-level compliance status and significant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17934" y="2807494"/>
            <a:ext cx="2472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risks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3100388"/>
            <a:ext cx="4000500" cy="45720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264694"/>
            <a:ext cx="112514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9714" y="3164681"/>
            <a:ext cx="13413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Management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1911037" y="3164681"/>
            <a:ext cx="19707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Detailed program performance and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69714" y="3336131"/>
            <a:ext cx="881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issues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285750" y="3629025"/>
            <a:ext cx="4000500" cy="45720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793331"/>
            <a:ext cx="128588" cy="1285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85788" y="3693319"/>
            <a:ext cx="6234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Regulators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1209191" y="3693319"/>
            <a:ext cx="24272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Mandatory reporting on specific compliance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85788" y="3864769"/>
            <a:ext cx="7271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285750" y="4157663"/>
            <a:ext cx="4000500" cy="307181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4246959"/>
            <a:ext cx="96441" cy="1285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53641" y="4232672"/>
            <a:ext cx="8323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Units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1385999" y="4232672"/>
            <a:ext cx="2690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Operational compliance metrics and action items</a:t>
            </a:r>
            <a:endParaRPr lang="en-US" sz="837" dirty="0"/>
          </a:p>
        </p:txBody>
      </p:sp>
      <p:sp>
        <p:nvSpPr>
          <p:cNvPr id="27" name="Shape 20"/>
          <p:cNvSpPr/>
          <p:nvPr/>
        </p:nvSpPr>
        <p:spPr>
          <a:xfrm>
            <a:off x="285750" y="4536281"/>
            <a:ext cx="4000500" cy="307181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625578"/>
            <a:ext cx="160734" cy="12858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617934" y="4611291"/>
            <a:ext cx="12571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External Stakeholders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1875123" y="4611291"/>
            <a:ext cx="19664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Public disclosures and certifications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4857750" y="757238"/>
            <a:ext cx="2463757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Compliance Reports</a:t>
            </a:r>
            <a:endParaRPr lang="en-US" sz="1350" dirty="0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26" y="1343026"/>
            <a:ext cx="2899522" cy="2007361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4960284" y="3376472"/>
            <a:ext cx="2525985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Reporting Principles</a:t>
            </a:r>
            <a:endParaRPr lang="en-US" sz="1350" dirty="0"/>
          </a:p>
        </p:txBody>
      </p:sp>
      <p:sp>
        <p:nvSpPr>
          <p:cNvPr id="34" name="Shape 25"/>
          <p:cNvSpPr/>
          <p:nvPr/>
        </p:nvSpPr>
        <p:spPr>
          <a:xfrm>
            <a:off x="4734865" y="3687962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6303" y="3759399"/>
            <a:ext cx="114300" cy="114300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5092053" y="3689747"/>
            <a:ext cx="6509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Relevance</a:t>
            </a:r>
            <a:endParaRPr lang="en-US" sz="942" dirty="0"/>
          </a:p>
        </p:txBody>
      </p:sp>
      <p:sp>
        <p:nvSpPr>
          <p:cNvPr id="37" name="Text 27"/>
          <p:cNvSpPr/>
          <p:nvPr/>
        </p:nvSpPr>
        <p:spPr>
          <a:xfrm>
            <a:off x="5742971" y="3689747"/>
            <a:ext cx="29775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Tailored to audience needs and decision-making </a:t>
            </a:r>
            <a:endParaRPr lang="en-US" sz="942" dirty="0"/>
          </a:p>
        </p:txBody>
      </p:sp>
      <p:sp>
        <p:nvSpPr>
          <p:cNvPr id="38" name="Text 28"/>
          <p:cNvSpPr/>
          <p:nvPr/>
        </p:nvSpPr>
        <p:spPr>
          <a:xfrm>
            <a:off x="5092053" y="3869764"/>
            <a:ext cx="8180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</a:t>
            </a:r>
            <a:endParaRPr lang="en-US" sz="942" dirty="0"/>
          </a:p>
        </p:txBody>
      </p:sp>
      <p:sp>
        <p:nvSpPr>
          <p:cNvPr id="39" name="Shape 29"/>
          <p:cNvSpPr/>
          <p:nvPr/>
        </p:nvSpPr>
        <p:spPr>
          <a:xfrm>
            <a:off x="4734865" y="4148008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9159" y="4219445"/>
            <a:ext cx="128588" cy="114300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5092053" y="4149794"/>
            <a:ext cx="7741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Data-Driven</a:t>
            </a:r>
            <a:endParaRPr lang="en-US" sz="942" dirty="0"/>
          </a:p>
        </p:txBody>
      </p:sp>
      <p:sp>
        <p:nvSpPr>
          <p:cNvPr id="42" name="Text 31"/>
          <p:cNvSpPr/>
          <p:nvPr/>
        </p:nvSpPr>
        <p:spPr>
          <a:xfrm>
            <a:off x="5866173" y="4149794"/>
            <a:ext cx="2358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Based on measurable metrics and key </a:t>
            </a:r>
            <a:endParaRPr lang="en-US" sz="942" dirty="0"/>
          </a:p>
        </p:txBody>
      </p:sp>
      <p:sp>
        <p:nvSpPr>
          <p:cNvPr id="43" name="Text 32"/>
          <p:cNvSpPr/>
          <p:nvPr/>
        </p:nvSpPr>
        <p:spPr>
          <a:xfrm>
            <a:off x="5092053" y="4329811"/>
            <a:ext cx="1417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indicators </a:t>
            </a:r>
            <a:endParaRPr lang="en-US" sz="942" dirty="0"/>
          </a:p>
        </p:txBody>
      </p:sp>
      <p:sp>
        <p:nvSpPr>
          <p:cNvPr id="44" name="Shape 33"/>
          <p:cNvSpPr/>
          <p:nvPr/>
        </p:nvSpPr>
        <p:spPr>
          <a:xfrm>
            <a:off x="4734865" y="4608054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6303" y="4679492"/>
            <a:ext cx="114300" cy="1143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5092053" y="4609840"/>
            <a:ext cx="6826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Timeliness</a:t>
            </a:r>
            <a:endParaRPr lang="en-US" sz="942" dirty="0"/>
          </a:p>
        </p:txBody>
      </p:sp>
      <p:sp>
        <p:nvSpPr>
          <p:cNvPr id="47" name="Text 35"/>
          <p:cNvSpPr/>
          <p:nvPr/>
        </p:nvSpPr>
        <p:spPr>
          <a:xfrm>
            <a:off x="5774727" y="4609840"/>
            <a:ext cx="24789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Delivered with appropriate frequency to </a:t>
            </a:r>
            <a:endParaRPr lang="en-US" sz="942" dirty="0"/>
          </a:p>
        </p:txBody>
      </p:sp>
      <p:sp>
        <p:nvSpPr>
          <p:cNvPr id="48" name="Text 36"/>
          <p:cNvSpPr/>
          <p:nvPr/>
        </p:nvSpPr>
        <p:spPr>
          <a:xfrm>
            <a:off x="5092053" y="4789857"/>
            <a:ext cx="15026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 decision-making 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Metrics and KPIs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28954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Measure Compliance?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metrics and KPIs help organizations track compliance program effectiveness, identify improvement areas, and demonstrate value to stakeholders.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071688"/>
            <a:ext cx="3006207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Compliance Metrics Categories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71750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4350" y="2516386"/>
            <a:ext cx="10001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Metrics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514531" y="2516386"/>
            <a:ext cx="23244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Measure the execution of compliance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14350" y="2696403"/>
            <a:ext cx="35174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activities (e.g., policy attestation rates, training completion 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514350" y="2876420"/>
            <a:ext cx="3418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rates) </a:t>
            </a:r>
            <a:endParaRPr lang="en-US" sz="942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211813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4350" y="3156449"/>
            <a:ext cx="7818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Metrics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296172" y="3156449"/>
            <a:ext cx="29366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Measure compliance risk levels (e.g., number of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514350" y="3336466"/>
            <a:ext cx="26442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high-risk findings, time to remediate issues) </a:t>
            </a:r>
            <a:endParaRPr lang="en-US" sz="942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71860"/>
            <a:ext cx="142875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14350" y="3616496"/>
            <a:ext cx="11047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 Metrics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1619064" y="3616496"/>
            <a:ext cx="25771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Measure the results of compliance efforts 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514350" y="3796512"/>
            <a:ext cx="26062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(e.g., reduction in violations, audit findings) </a:t>
            </a:r>
            <a:endParaRPr lang="en-US" sz="942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131906"/>
            <a:ext cx="89297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60772" y="4076542"/>
            <a:ext cx="10927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Metrics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1553514" y="4076542"/>
            <a:ext cx="23450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Measure financial impact (e.g., cost of 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460772" y="4256559"/>
            <a:ext cx="21520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compliance, penalties avoided, ROI) </a:t>
            </a:r>
            <a:endParaRPr lang="en-US" sz="942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591952"/>
            <a:ext cx="178594" cy="1428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50069" y="4536588"/>
            <a:ext cx="10326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Metrics</a:t>
            </a:r>
            <a:endParaRPr lang="en-US" sz="942" dirty="0"/>
          </a:p>
        </p:txBody>
      </p:sp>
      <p:sp>
        <p:nvSpPr>
          <p:cNvPr id="27" name="Text 19"/>
          <p:cNvSpPr/>
          <p:nvPr/>
        </p:nvSpPr>
        <p:spPr>
          <a:xfrm>
            <a:off x="1582759" y="4536588"/>
            <a:ext cx="22589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Measure compliance awareness and 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50069" y="4716605"/>
            <a:ext cx="33700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attitudes (e.g., employee survey results, reporting rates) </a:t>
            </a:r>
            <a:endParaRPr lang="en-US" sz="942" dirty="0"/>
          </a:p>
        </p:txBody>
      </p:sp>
      <p:sp>
        <p:nvSpPr>
          <p:cNvPr id="29" name="Text 21"/>
          <p:cNvSpPr/>
          <p:nvPr/>
        </p:nvSpPr>
        <p:spPr>
          <a:xfrm>
            <a:off x="4857750" y="682438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Sample Compliance KPI Dashboard</a:t>
            </a:r>
            <a:endParaRPr lang="en-US" sz="1046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189" y="1114426"/>
            <a:ext cx="3152494" cy="2218422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4786313" y="3397543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Program Maturity by Domain</a:t>
            </a:r>
            <a:endParaRPr lang="en-US" sz="1046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766" y="3792425"/>
            <a:ext cx="3001253" cy="1278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Reporting Tools and Technologies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55598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Compliance Solutions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Technology solutions that streamline compliance reporting, monitoring, and documentation management. 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1743075"/>
            <a:ext cx="4000500" cy="7129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1743075"/>
            <a:ext cx="28575" cy="712924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885950"/>
            <a:ext cx="192881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8656" y="1828800"/>
            <a:ext cx="35218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GRC Platforms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678656" y="2050256"/>
            <a:ext cx="352186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Integrated solutions that manage governance, risk, and compliance activities in a single platform 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0" y="2556011"/>
            <a:ext cx="4000500" cy="7129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3" name="Shape 9"/>
          <p:cNvSpPr/>
          <p:nvPr/>
        </p:nvSpPr>
        <p:spPr>
          <a:xfrm>
            <a:off x="285750" y="2556011"/>
            <a:ext cx="28575" cy="712924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698886"/>
            <a:ext cx="214313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00088" y="2641736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Compliance Monitoring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00088" y="2863193"/>
            <a:ext cx="350043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Real-time monitoring tools that automatically detect compliance violations and trigger alerts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3368948"/>
            <a:ext cx="4000500" cy="7129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8" name="Shape 13"/>
          <p:cNvSpPr/>
          <p:nvPr/>
        </p:nvSpPr>
        <p:spPr>
          <a:xfrm>
            <a:off x="285750" y="3368948"/>
            <a:ext cx="28575" cy="712924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511823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7225" y="3454673"/>
            <a:ext cx="35433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and Reporting Dashboards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657225" y="3676129"/>
            <a:ext cx="35433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Visual dashboards that provide real-time compliance metrics and KPIs for decision-making 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4181884"/>
            <a:ext cx="4000500" cy="7129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3" name="Shape 17"/>
          <p:cNvSpPr/>
          <p:nvPr/>
        </p:nvSpPr>
        <p:spPr>
          <a:xfrm>
            <a:off x="285750" y="4181884"/>
            <a:ext cx="28575" cy="712924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4324759"/>
            <a:ext cx="214313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00088" y="4267609"/>
            <a:ext cx="3500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Cloud-Based Compliance Solutions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700088" y="4489066"/>
            <a:ext cx="350043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Scalable platforms that provide access to compliance tools and data from anywhere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857750" y="757238"/>
            <a:ext cx="2557546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Adoption Benefits</a:t>
            </a:r>
            <a:endParaRPr lang="en-US" sz="135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1343025"/>
            <a:ext cx="3141548" cy="217491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000625" y="3521305"/>
            <a:ext cx="2108690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 to Look For</a:t>
            </a:r>
            <a:endParaRPr lang="en-US" sz="135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043363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000625" y="3929063"/>
            <a:ext cx="1757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Customizable reporting templates</a:t>
            </a:r>
            <a:endParaRPr lang="en-US" sz="837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371975"/>
            <a:ext cx="114300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000625" y="4343400"/>
            <a:ext cx="14132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data collection</a:t>
            </a:r>
            <a:endParaRPr lang="en-US" sz="837" dirty="0"/>
          </a:p>
        </p:txBody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7" y="4614863"/>
            <a:ext cx="114300" cy="114300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5000625" y="4586288"/>
            <a:ext cx="14631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update tracking</a:t>
            </a:r>
            <a:endParaRPr lang="en-US" sz="837" dirty="0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287" y="3957638"/>
            <a:ext cx="114300" cy="11430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7058025" y="3929063"/>
            <a:ext cx="11555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 trail capabilities</a:t>
            </a:r>
            <a:endParaRPr lang="en-US" sz="837" dirty="0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287" y="4286250"/>
            <a:ext cx="114300" cy="1143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7058025" y="4171950"/>
            <a:ext cx="1757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with existing systems</a:t>
            </a:r>
            <a:endParaRPr lang="en-US" sz="837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287" y="4614863"/>
            <a:ext cx="114300" cy="114300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058025" y="4586288"/>
            <a:ext cx="14364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Role-based access controls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Case Study: Effective Compliance Reporting 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757238"/>
            <a:ext cx="4000500" cy="10144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757238"/>
            <a:ext cx="28575" cy="1014413"/>
          </a:xfrm>
          <a:prstGeom prst="rect">
            <a:avLst/>
          </a:prstGeom>
          <a:solidFill>
            <a:srgbClr val="0D9488"/>
          </a:solidFill>
          <a:ln/>
        </p:spPr>
      </p:sp>
      <p:sp>
        <p:nvSpPr>
          <p:cNvPr id="7" name="Text 4"/>
          <p:cNvSpPr/>
          <p:nvPr/>
        </p:nvSpPr>
        <p:spPr>
          <a:xfrm>
            <a:off x="400050" y="871538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HealthTech Solutions, Inc.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00050" y="1143000"/>
            <a:ext cx="3771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mid-sized healthcare technology company that needed to improve its compliance reporting system to meet HIPAA requirements and prepare for rapid growth.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85750" y="1914525"/>
            <a:ext cx="2267778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Approach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285750" y="2357438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11" name="Text 8"/>
          <p:cNvSpPr/>
          <p:nvPr/>
        </p:nvSpPr>
        <p:spPr>
          <a:xfrm>
            <a:off x="285750" y="235743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0075" y="2357438"/>
            <a:ext cx="36861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Assessment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600075" y="2539240"/>
            <a:ext cx="36484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Evaluated existing compliance documentation and reporting 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600075" y="2719257"/>
            <a:ext cx="35732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processes, identifying significant gaps in HIPAA compliance 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600075" y="2899274"/>
            <a:ext cx="4912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tracking 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285750" y="3177518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17" name="Text 14"/>
          <p:cNvSpPr/>
          <p:nvPr/>
        </p:nvSpPr>
        <p:spPr>
          <a:xfrm>
            <a:off x="285750" y="317751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0075" y="3177518"/>
            <a:ext cx="36861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600075" y="3359321"/>
            <a:ext cx="29687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Developed standardized reporting templates and 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600075" y="3539337"/>
            <a:ext cx="34457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established key metrics aligned with HIPAA requirements 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285750" y="3817581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2" name="Text 19"/>
          <p:cNvSpPr/>
          <p:nvPr/>
        </p:nvSpPr>
        <p:spPr>
          <a:xfrm>
            <a:off x="285750" y="3817581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0075" y="3817581"/>
            <a:ext cx="36861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600075" y="3999384"/>
            <a:ext cx="34313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Deployed a GRC platform with automated data collection 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600075" y="4179401"/>
            <a:ext cx="32782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customized dashboards for different stakeholders </a:t>
            </a:r>
            <a:endParaRPr lang="en-US" sz="942" dirty="0"/>
          </a:p>
        </p:txBody>
      </p:sp>
      <p:sp>
        <p:nvSpPr>
          <p:cNvPr id="26" name="Shape 23"/>
          <p:cNvSpPr/>
          <p:nvPr/>
        </p:nvSpPr>
        <p:spPr>
          <a:xfrm>
            <a:off x="285750" y="4457644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7" name="Text 24"/>
          <p:cNvSpPr/>
          <p:nvPr/>
        </p:nvSpPr>
        <p:spPr>
          <a:xfrm>
            <a:off x="285750" y="445764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600075" y="4457644"/>
            <a:ext cx="36861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&amp; Adoption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600075" y="4639447"/>
            <a:ext cx="36553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Conducted role-based training and established a compliance 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600075" y="4819464"/>
            <a:ext cx="270536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 schedule with clear responsibilities 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285750" y="5212007"/>
            <a:ext cx="1226576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Outcomes</a:t>
            </a:r>
            <a:endParaRPr lang="en-US" sz="1350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687067"/>
            <a:ext cx="128588" cy="128588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500063" y="5665636"/>
            <a:ext cx="23542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90% reduction in compliance reporting time</a:t>
            </a:r>
            <a:endParaRPr lang="en-US" sz="837" dirty="0"/>
          </a:p>
        </p:txBody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951386"/>
            <a:ext cx="128588" cy="128588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500063" y="5929954"/>
            <a:ext cx="23798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Passed HIPAA audit with zero major findings</a:t>
            </a:r>
            <a:endParaRPr lang="en-US" sz="83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6215704"/>
            <a:ext cx="128588" cy="128588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500063" y="6194273"/>
            <a:ext cx="27544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executive visibility into compliance status</a:t>
            </a:r>
            <a:endParaRPr lang="en-US" sz="837" dirty="0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6480023"/>
            <a:ext cx="128588" cy="128588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500063" y="6458592"/>
            <a:ext cx="21894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Established proactive compliance culture</a:t>
            </a:r>
            <a:endParaRPr lang="en-US" sz="837" dirty="0"/>
          </a:p>
        </p:txBody>
      </p:sp>
      <p:sp>
        <p:nvSpPr>
          <p:cNvPr id="40" name="Text 33"/>
          <p:cNvSpPr/>
          <p:nvPr/>
        </p:nvSpPr>
        <p:spPr>
          <a:xfrm>
            <a:off x="4857750" y="757238"/>
            <a:ext cx="2771329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 vs. After Implementation</a:t>
            </a:r>
            <a:endParaRPr lang="en-US" sz="1350" dirty="0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9" y="1271588"/>
            <a:ext cx="3080218" cy="1882356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4857750" y="3139656"/>
            <a:ext cx="1419290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Lessons Learned</a:t>
            </a:r>
            <a:endParaRPr lang="en-US" sz="1350" dirty="0"/>
          </a:p>
        </p:txBody>
      </p:sp>
      <p:sp>
        <p:nvSpPr>
          <p:cNvPr id="43" name="Text 35"/>
          <p:cNvSpPr/>
          <p:nvPr/>
        </p:nvSpPr>
        <p:spPr>
          <a:xfrm>
            <a:off x="4760259" y="3378949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takeaways from HealthTech's successful compliance reporting transformation: </a:t>
            </a:r>
            <a:endParaRPr lang="en-US" sz="1046" dirty="0"/>
          </a:p>
        </p:txBody>
      </p:sp>
      <p:sp>
        <p:nvSpPr>
          <p:cNvPr id="44" name="Shape 36"/>
          <p:cNvSpPr/>
          <p:nvPr/>
        </p:nvSpPr>
        <p:spPr>
          <a:xfrm>
            <a:off x="4760259" y="3921874"/>
            <a:ext cx="1885950" cy="2200275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4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59" y="4071893"/>
            <a:ext cx="96441" cy="128588"/>
          </a:xfrm>
          <a:prstGeom prst="rect">
            <a:avLst/>
          </a:prstGeom>
        </p:spPr>
      </p:pic>
      <p:sp>
        <p:nvSpPr>
          <p:cNvPr id="46" name="Text 37"/>
          <p:cNvSpPr/>
          <p:nvPr/>
        </p:nvSpPr>
        <p:spPr>
          <a:xfrm>
            <a:off x="5028150" y="4048676"/>
            <a:ext cx="1747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 </a:t>
            </a:r>
            <a:endParaRPr lang="en-US" sz="942" dirty="0"/>
          </a:p>
        </p:txBody>
      </p:sp>
      <p:sp>
        <p:nvSpPr>
          <p:cNvPr id="47" name="Text 38"/>
          <p:cNvSpPr/>
          <p:nvPr/>
        </p:nvSpPr>
        <p:spPr>
          <a:xfrm>
            <a:off x="5046009" y="4293349"/>
            <a:ext cx="1485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clear metrics aligned to regulatory requirements</a:t>
            </a:r>
            <a:endParaRPr lang="en-US" sz="837" dirty="0"/>
          </a:p>
        </p:txBody>
      </p:sp>
      <p:sp>
        <p:nvSpPr>
          <p:cNvPr id="48" name="Text 39"/>
          <p:cNvSpPr/>
          <p:nvPr/>
        </p:nvSpPr>
        <p:spPr>
          <a:xfrm>
            <a:off x="5046009" y="486484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Customize reports for different stakeholder needs</a:t>
            </a:r>
            <a:endParaRPr lang="en-US" sz="837" dirty="0"/>
          </a:p>
        </p:txBody>
      </p:sp>
      <p:sp>
        <p:nvSpPr>
          <p:cNvPr id="49" name="Text 40"/>
          <p:cNvSpPr/>
          <p:nvPr/>
        </p:nvSpPr>
        <p:spPr>
          <a:xfrm>
            <a:off x="5046009" y="526489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data collection where possible</a:t>
            </a:r>
            <a:endParaRPr lang="en-US" sz="837" dirty="0"/>
          </a:p>
        </p:txBody>
      </p:sp>
      <p:sp>
        <p:nvSpPr>
          <p:cNvPr id="50" name="Text 41"/>
          <p:cNvSpPr/>
          <p:nvPr/>
        </p:nvSpPr>
        <p:spPr>
          <a:xfrm>
            <a:off x="5046009" y="566494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 regular reporting cadence</a:t>
            </a:r>
            <a:endParaRPr lang="en-US" sz="837" dirty="0"/>
          </a:p>
        </p:txBody>
      </p:sp>
      <p:sp>
        <p:nvSpPr>
          <p:cNvPr id="51" name="Shape 42"/>
          <p:cNvSpPr/>
          <p:nvPr/>
        </p:nvSpPr>
        <p:spPr>
          <a:xfrm>
            <a:off x="6874809" y="3921874"/>
            <a:ext cx="1885950" cy="2200275"/>
          </a:xfrm>
          <a:prstGeom prst="rect">
            <a:avLst/>
          </a:prstGeom>
          <a:solidFill>
            <a:srgbClr val="FEF2F2"/>
          </a:solidFill>
          <a:ln/>
        </p:spPr>
      </p:sp>
      <p:pic>
        <p:nvPicPr>
          <p:cNvPr id="52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109" y="4071893"/>
            <a:ext cx="128588" cy="128588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7174847" y="4048676"/>
            <a:ext cx="347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991B1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Don't </a:t>
            </a:r>
            <a:endParaRPr lang="en-US" sz="942" dirty="0"/>
          </a:p>
        </p:txBody>
      </p:sp>
      <p:sp>
        <p:nvSpPr>
          <p:cNvPr id="54" name="Text 44"/>
          <p:cNvSpPr/>
          <p:nvPr/>
        </p:nvSpPr>
        <p:spPr>
          <a:xfrm>
            <a:off x="7160559" y="429334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Overwhelm reports with unnecessary data</a:t>
            </a:r>
            <a:endParaRPr lang="en-US" sz="837" dirty="0"/>
          </a:p>
        </p:txBody>
      </p:sp>
      <p:sp>
        <p:nvSpPr>
          <p:cNvPr id="55" name="Text 45"/>
          <p:cNvSpPr/>
          <p:nvPr/>
        </p:nvSpPr>
        <p:spPr>
          <a:xfrm>
            <a:off x="7160559" y="4693399"/>
            <a:ext cx="1485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technology without process improvement</a:t>
            </a:r>
            <a:endParaRPr lang="en-US" sz="837" dirty="0"/>
          </a:p>
        </p:txBody>
      </p:sp>
      <p:sp>
        <p:nvSpPr>
          <p:cNvPr id="56" name="Text 46"/>
          <p:cNvSpPr/>
          <p:nvPr/>
        </p:nvSpPr>
        <p:spPr>
          <a:xfrm>
            <a:off x="7160559" y="526489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Neglect training and change management</a:t>
            </a:r>
            <a:endParaRPr lang="en-US" sz="837" dirty="0"/>
          </a:p>
        </p:txBody>
      </p:sp>
      <p:sp>
        <p:nvSpPr>
          <p:cNvPr id="57" name="Text 47"/>
          <p:cNvSpPr/>
          <p:nvPr/>
        </p:nvSpPr>
        <p:spPr>
          <a:xfrm>
            <a:off x="7160559" y="5664949"/>
            <a:ext cx="1485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Forget to validate data accuracy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Summary and Next Steps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1945807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4 Key Takeaways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week covered the essential components of compliance management and reporting, providing a foundation for effective compliance programs.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14538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4350" y="1959173"/>
            <a:ext cx="21457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Management System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2660098" y="1959173"/>
            <a:ext cx="13656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consists of three main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514350" y="2139190"/>
            <a:ext cx="34260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 Board of Directors, Compliance Officer, and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14350" y="2319207"/>
            <a:ext cx="1272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Program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54601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4350" y="2599237"/>
            <a:ext cx="33306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Seven Elements of an Effective Compliance Program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14350" y="2779254"/>
            <a:ext cx="3641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a framework for building and evaluating compliance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14350" y="2959271"/>
            <a:ext cx="3999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efforts </a:t>
            </a:r>
            <a:endParaRPr lang="en-US" sz="942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294664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4350" y="3239300"/>
            <a:ext cx="19423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 Requirements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2456669" y="3239300"/>
            <a:ext cx="16675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vary by regulatory area but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14350" y="3419317"/>
            <a:ext cx="35948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essential for demonstrating compliance to stakeholders </a:t>
            </a:r>
            <a:endParaRPr lang="en-US" sz="94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754710"/>
            <a:ext cx="142875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4350" y="3699346"/>
            <a:ext cx="14264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Reporting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1940784" y="3699346"/>
            <a:ext cx="17656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should be tailored to specific 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514350" y="3879363"/>
            <a:ext cx="29131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audiences and include relevant metrics and KPIs </a:t>
            </a:r>
            <a:endParaRPr lang="en-US" sz="942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214757"/>
            <a:ext cx="142875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14350" y="4159393"/>
            <a:ext cx="13600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Solutions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1874425" y="4159393"/>
            <a:ext cx="22565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significantly improve compliance </a:t>
            </a:r>
            <a:endParaRPr lang="en-US" sz="942" dirty="0"/>
          </a:p>
        </p:txBody>
      </p:sp>
      <p:sp>
        <p:nvSpPr>
          <p:cNvPr id="27" name="Text 19"/>
          <p:cNvSpPr/>
          <p:nvPr/>
        </p:nvSpPr>
        <p:spPr>
          <a:xfrm>
            <a:off x="514350" y="4339410"/>
            <a:ext cx="25014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 efficiency and effectiveness </a:t>
            </a:r>
            <a:endParaRPr lang="en-US" sz="942" dirty="0"/>
          </a:p>
        </p:txBody>
      </p:sp>
      <p:sp>
        <p:nvSpPr>
          <p:cNvPr id="41" name="Text 30"/>
          <p:cNvSpPr/>
          <p:nvPr/>
        </p:nvSpPr>
        <p:spPr>
          <a:xfrm>
            <a:off x="4857750" y="757238"/>
            <a:ext cx="3700072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Management Maturity Journey</a:t>
            </a:r>
            <a:endParaRPr lang="en-US" sz="1350" dirty="0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886" y="1441796"/>
            <a:ext cx="4211764" cy="29158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149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Learning Objectives 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1" y="1873448"/>
            <a:ext cx="3651879" cy="2282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00600" y="1071563"/>
            <a:ext cx="40576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the end of Week 4, you will be able to: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800600" y="15287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8" y="1614488"/>
            <a:ext cx="142875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00650" y="15287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Define and explain the key components of a compliance management system 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4800600" y="21002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613" y="2185988"/>
            <a:ext cx="85725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00650" y="21002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 and describe the seven elements of an effective compliance program </a:t>
            </a:r>
            <a:endParaRPr lang="en-US" sz="1046" dirty="0"/>
          </a:p>
        </p:txBody>
      </p:sp>
      <p:sp>
        <p:nvSpPr>
          <p:cNvPr id="13" name="Shape 7"/>
          <p:cNvSpPr/>
          <p:nvPr/>
        </p:nvSpPr>
        <p:spPr>
          <a:xfrm>
            <a:off x="4800600" y="26717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613" y="2757488"/>
            <a:ext cx="8572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00650" y="26717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 compliance documentation requirements and management best practices </a:t>
            </a:r>
            <a:endParaRPr lang="en-US" sz="1046" dirty="0"/>
          </a:p>
        </p:txBody>
      </p:sp>
      <p:sp>
        <p:nvSpPr>
          <p:cNvPr id="16" name="Shape 9"/>
          <p:cNvSpPr/>
          <p:nvPr/>
        </p:nvSpPr>
        <p:spPr>
          <a:xfrm>
            <a:off x="4800600" y="32432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3328988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200650" y="32432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 appropriate methodologies for compliance monitoring and auditing </a:t>
            </a:r>
            <a:endParaRPr lang="en-US" sz="1046" dirty="0"/>
          </a:p>
        </p:txBody>
      </p:sp>
      <p:sp>
        <p:nvSpPr>
          <p:cNvPr id="19" name="Shape 11"/>
          <p:cNvSpPr/>
          <p:nvPr/>
        </p:nvSpPr>
        <p:spPr>
          <a:xfrm>
            <a:off x="4800600" y="38147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3900488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200650" y="38147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 effective compliance reports using appropriate metrics and KPIs </a:t>
            </a:r>
            <a:endParaRPr lang="en-US" sz="1046" dirty="0"/>
          </a:p>
        </p:txBody>
      </p:sp>
      <p:sp>
        <p:nvSpPr>
          <p:cNvPr id="22" name="Shape 13"/>
          <p:cNvSpPr/>
          <p:nvPr/>
        </p:nvSpPr>
        <p:spPr>
          <a:xfrm>
            <a:off x="4800600" y="4386263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4471988"/>
            <a:ext cx="114300" cy="11430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200650" y="4386263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Evaluate and select appropriate tools and technologies for compliance reporting 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Management Overview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959912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Compliance Management?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2042" y="1014412"/>
            <a:ext cx="4000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management is the ongoing process of monitoring and assessing systems, behaviors, and processes to ensure they meet relevant laws, policies, and regulations.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94578" y="1823755"/>
            <a:ext cx="1438489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Components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62407" y="2128206"/>
            <a:ext cx="4000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 effective compliance management system integrates governance structures, risk management processes, and compliance controls to ensure regulatory adherence and ethical business practices.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2042" y="2970642"/>
            <a:ext cx="395381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of Effective Compliance Management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09" y="3399793"/>
            <a:ext cx="142875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2209" y="3385505"/>
            <a:ext cx="18549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legal and regulatory risks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9" y="3699830"/>
            <a:ext cx="89297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8631" y="3685543"/>
            <a:ext cx="1476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Avoided penalties and fines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09" y="3999868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0068" y="3985580"/>
            <a:ext cx="23113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reputation and stakeholder trust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09" y="4299905"/>
            <a:ext cx="142875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2209" y="4285618"/>
            <a:ext cx="17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operational efficiency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09" y="4599943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6490" y="4585655"/>
            <a:ext cx="28098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Better decision-making through data-driven insights</a:t>
            </a:r>
            <a:endParaRPr lang="en-US" sz="837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085851"/>
            <a:ext cx="4286250" cy="3353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365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Management System Components 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757238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814388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800" y="771525"/>
            <a:ext cx="174759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Board of Directors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85750" y="1128713"/>
            <a:ext cx="4000500" cy="578644"/>
          </a:xfrm>
          <a:prstGeom prst="rect">
            <a:avLst/>
          </a:prstGeom>
          <a:noFill/>
          <a:ln/>
        </p:spPr>
        <p:txBody>
          <a:bodyPr wrap="square" lIns="47625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Creates a culture of compliance from the top down and provides oversight to demonstrate the organization's commitment to compliance. </a:t>
            </a:r>
            <a:endParaRPr lang="en-US" sz="9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53803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0113" y="1821656"/>
            <a:ext cx="30825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Develops and administers the compliance program</a:t>
            </a:r>
            <a:endParaRPr lang="en-US" sz="94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103834"/>
            <a:ext cx="128588" cy="128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0113" y="2071688"/>
            <a:ext cx="280810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Communicates policies to senior management</a:t>
            </a:r>
            <a:endParaRPr lang="en-US" sz="9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53866"/>
            <a:ext cx="128588" cy="128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00113" y="2321719"/>
            <a:ext cx="239829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governance and accountability</a:t>
            </a:r>
            <a:endParaRPr lang="en-US" sz="942" dirty="0"/>
          </a:p>
        </p:txBody>
      </p:sp>
      <p:sp>
        <p:nvSpPr>
          <p:cNvPr id="15" name="Shape 8"/>
          <p:cNvSpPr/>
          <p:nvPr/>
        </p:nvSpPr>
        <p:spPr>
          <a:xfrm>
            <a:off x="285750" y="2686050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6" y="2743200"/>
            <a:ext cx="150019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" y="2700338"/>
            <a:ext cx="18273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Compliance Officer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285750" y="3057525"/>
            <a:ext cx="4000500" cy="385763"/>
          </a:xfrm>
          <a:prstGeom prst="rect">
            <a:avLst/>
          </a:prstGeom>
          <a:noFill/>
          <a:ln/>
        </p:spPr>
        <p:txBody>
          <a:bodyPr wrap="square" lIns="47625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Leads the compliance function and ensures effective management oversight, reporting directly to the Board. </a:t>
            </a:r>
            <a:endParaRPr lang="en-US" sz="942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89734"/>
            <a:ext cx="128588" cy="1285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00113" y="3557588"/>
            <a:ext cx="315631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Establishes and implements policies and procedures</a:t>
            </a:r>
            <a:endParaRPr lang="en-US" sz="942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39766"/>
            <a:ext cx="128588" cy="128588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00113" y="3807619"/>
            <a:ext cx="30888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Ensures staff training and evaluates emerging risks</a:t>
            </a:r>
            <a:endParaRPr lang="en-US" sz="942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89797"/>
            <a:ext cx="128588" cy="128588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900113" y="4057650"/>
            <a:ext cx="24786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Implements corrective actions as needed</a:t>
            </a:r>
            <a:endParaRPr lang="en-US" sz="942" dirty="0"/>
          </a:p>
        </p:txBody>
      </p:sp>
      <p:sp>
        <p:nvSpPr>
          <p:cNvPr id="25" name="Shape 14"/>
          <p:cNvSpPr/>
          <p:nvPr/>
        </p:nvSpPr>
        <p:spPr>
          <a:xfrm>
            <a:off x="353616" y="4345711"/>
            <a:ext cx="285750" cy="28575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97" y="4402861"/>
            <a:ext cx="128588" cy="17145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753666" y="4359999"/>
            <a:ext cx="198163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Compliance Program</a:t>
            </a:r>
            <a:endParaRPr lang="en-US" sz="1350" dirty="0"/>
          </a:p>
        </p:txBody>
      </p:sp>
      <p:sp>
        <p:nvSpPr>
          <p:cNvPr id="28" name="Text 16"/>
          <p:cNvSpPr/>
          <p:nvPr/>
        </p:nvSpPr>
        <p:spPr>
          <a:xfrm>
            <a:off x="285750" y="4570214"/>
            <a:ext cx="4000500" cy="578644"/>
          </a:xfrm>
          <a:prstGeom prst="rect">
            <a:avLst/>
          </a:prstGeom>
          <a:noFill/>
          <a:ln/>
        </p:spPr>
        <p:txBody>
          <a:bodyPr wrap="square" lIns="47625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 hub for designing and implementing compliance controls, including structured policies, procedures, and practices. </a:t>
            </a:r>
            <a:endParaRPr lang="en-US" sz="942" dirty="0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65" y="4338567"/>
            <a:ext cx="128588" cy="128588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5493878" y="4306420"/>
            <a:ext cx="24434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Risk assessments and employee training</a:t>
            </a:r>
            <a:endParaRPr lang="en-US" sz="942" dirty="0"/>
          </a:p>
        </p:txBody>
      </p:sp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65" y="4588598"/>
            <a:ext cx="128588" cy="128588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5493878" y="4556451"/>
            <a:ext cx="2896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Reporting mechanisms and monitoring systems</a:t>
            </a:r>
            <a:endParaRPr lang="en-US" sz="942" dirty="0"/>
          </a:p>
        </p:txBody>
      </p:sp>
      <p:pic>
        <p:nvPicPr>
          <p:cNvPr id="33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65" y="4838629"/>
            <a:ext cx="128588" cy="128588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5493878" y="4806483"/>
            <a:ext cx="249062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Audit procedures and response protocols</a:t>
            </a:r>
            <a:endParaRPr lang="en-US" sz="942" dirty="0"/>
          </a:p>
        </p:txBody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179" y="678684"/>
            <a:ext cx="4067222" cy="3571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Seven Elements of an Effective Compliance Program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3090397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U.S. Sentencing Guidelines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These seven elements form the foundation of an effective compliance program and are recognized by regulatory authorities worldwide. 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1957388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8" name="Text 5"/>
          <p:cNvSpPr/>
          <p:nvPr/>
        </p:nvSpPr>
        <p:spPr>
          <a:xfrm>
            <a:off x="285750" y="19573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85788" y="1959173"/>
            <a:ext cx="20404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Written Policies and Procedures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85788" y="2139190"/>
            <a:ext cx="3662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Standards of conduct, ethics policies, and specific procedural 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85788" y="2319207"/>
            <a:ext cx="5566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guidance 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85750" y="2583163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258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85788" y="2584949"/>
            <a:ext cx="14963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Leadership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585788" y="2764966"/>
            <a:ext cx="3507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Designated compliance officer and compliance committee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585788" y="2944983"/>
            <a:ext cx="14464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oversight authority </a:t>
            </a:r>
            <a:endParaRPr lang="en-US" sz="942" dirty="0"/>
          </a:p>
        </p:txBody>
      </p:sp>
      <p:sp>
        <p:nvSpPr>
          <p:cNvPr id="17" name="Shape 14"/>
          <p:cNvSpPr/>
          <p:nvPr/>
        </p:nvSpPr>
        <p:spPr>
          <a:xfrm>
            <a:off x="285750" y="3208939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18" name="Text 15"/>
          <p:cNvSpPr/>
          <p:nvPr/>
        </p:nvSpPr>
        <p:spPr>
          <a:xfrm>
            <a:off x="285750" y="320893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85788" y="3210725"/>
            <a:ext cx="1481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and Education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85788" y="3390742"/>
            <a:ext cx="36404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Regular, comprehensive training programs for all employees 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585788" y="3570759"/>
            <a:ext cx="10422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stakeholders 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285750" y="3834715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23" name="Text 20"/>
          <p:cNvSpPr/>
          <p:nvPr/>
        </p:nvSpPr>
        <p:spPr>
          <a:xfrm>
            <a:off x="285750" y="383471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85788" y="3836501"/>
            <a:ext cx="16163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Communication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585788" y="4016518"/>
            <a:ext cx="34937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channels for reporting issues, including anonymous 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585788" y="4196535"/>
            <a:ext cx="10599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 options </a:t>
            </a:r>
            <a:endParaRPr lang="en-US" sz="942" dirty="0"/>
          </a:p>
        </p:txBody>
      </p:sp>
      <p:sp>
        <p:nvSpPr>
          <p:cNvPr id="27" name="Shape 24"/>
          <p:cNvSpPr/>
          <p:nvPr/>
        </p:nvSpPr>
        <p:spPr>
          <a:xfrm>
            <a:off x="5064474" y="3138238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28" name="Text 25"/>
          <p:cNvSpPr/>
          <p:nvPr/>
        </p:nvSpPr>
        <p:spPr>
          <a:xfrm>
            <a:off x="5064474" y="31382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5364512" y="3140023"/>
            <a:ext cx="15885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and Auditing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5364512" y="3320040"/>
            <a:ext cx="34766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Regular assessment of compliance program effectiveness 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5364512" y="3500057"/>
            <a:ext cx="8430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risk areas </a:t>
            </a:r>
            <a:endParaRPr lang="en-US" sz="942" dirty="0"/>
          </a:p>
        </p:txBody>
      </p:sp>
      <p:sp>
        <p:nvSpPr>
          <p:cNvPr id="32" name="Shape 29"/>
          <p:cNvSpPr/>
          <p:nvPr/>
        </p:nvSpPr>
        <p:spPr>
          <a:xfrm>
            <a:off x="5064474" y="3764013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33" name="Text 30"/>
          <p:cNvSpPr/>
          <p:nvPr/>
        </p:nvSpPr>
        <p:spPr>
          <a:xfrm>
            <a:off x="5064474" y="37640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5364512" y="3765799"/>
            <a:ext cx="17606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Enforcement and Discipline</a:t>
            </a:r>
            <a:endParaRPr lang="en-US" sz="942" dirty="0"/>
          </a:p>
        </p:txBody>
      </p:sp>
      <p:sp>
        <p:nvSpPr>
          <p:cNvPr id="35" name="Text 32"/>
          <p:cNvSpPr/>
          <p:nvPr/>
        </p:nvSpPr>
        <p:spPr>
          <a:xfrm>
            <a:off x="5364512" y="3945816"/>
            <a:ext cx="30465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Consistent application of disciplinary measures for </a:t>
            </a:r>
            <a:endParaRPr lang="en-US" sz="942" dirty="0"/>
          </a:p>
        </p:txBody>
      </p:sp>
      <p:sp>
        <p:nvSpPr>
          <p:cNvPr id="36" name="Text 33"/>
          <p:cNvSpPr/>
          <p:nvPr/>
        </p:nvSpPr>
        <p:spPr>
          <a:xfrm>
            <a:off x="5364512" y="4125833"/>
            <a:ext cx="13045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violations </a:t>
            </a:r>
            <a:endParaRPr lang="en-US" sz="942" dirty="0"/>
          </a:p>
        </p:txBody>
      </p:sp>
      <p:sp>
        <p:nvSpPr>
          <p:cNvPr id="37" name="Shape 34"/>
          <p:cNvSpPr/>
          <p:nvPr/>
        </p:nvSpPr>
        <p:spPr>
          <a:xfrm>
            <a:off x="5064474" y="4389789"/>
            <a:ext cx="214313" cy="214313"/>
          </a:xfrm>
          <a:prstGeom prst="ellipse">
            <a:avLst/>
          </a:prstGeom>
          <a:solidFill>
            <a:srgbClr val="1E3A8A"/>
          </a:solidFill>
          <a:ln/>
        </p:spPr>
      </p:sp>
      <p:sp>
        <p:nvSpPr>
          <p:cNvPr id="38" name="Text 35"/>
          <p:cNvSpPr/>
          <p:nvPr/>
        </p:nvSpPr>
        <p:spPr>
          <a:xfrm>
            <a:off x="5064474" y="438978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5364512" y="4391575"/>
            <a:ext cx="16233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 and Prevention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5364512" y="4571592"/>
            <a:ext cx="32427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Prompt investigation of issues and implementation of 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364512" y="4751609"/>
            <a:ext cx="10605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corrective actions </a:t>
            </a:r>
            <a:endParaRPr lang="en-US" sz="942" dirty="0"/>
          </a:p>
        </p:txBody>
      </p:sp>
      <p:pic>
        <p:nvPicPr>
          <p:cNvPr id="4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806253"/>
            <a:ext cx="4286250" cy="212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Policies and Procedures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442493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Compliance Policies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285750" y="1200150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" y="1271588"/>
            <a:ext cx="100013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938" y="1201936"/>
            <a:ext cx="10489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of Conduct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691841" y="1201936"/>
            <a:ext cx="20930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Establishes ethical guidelines and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42938" y="1381953"/>
            <a:ext cx="22029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operating procedures for employees 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285750" y="1660196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731634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2938" y="1661982"/>
            <a:ext cx="1679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Management Policies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2322556" y="1661982"/>
            <a:ext cx="14121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Outlines strategies for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642938" y="1841999"/>
            <a:ext cx="25619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identifying, assessing, and mitigating risks </a:t>
            </a:r>
            <a:endParaRPr lang="en-US" sz="942" dirty="0"/>
          </a:p>
        </p:txBody>
      </p:sp>
      <p:sp>
        <p:nvSpPr>
          <p:cNvPr id="16" name="Shape 11"/>
          <p:cNvSpPr/>
          <p:nvPr/>
        </p:nvSpPr>
        <p:spPr>
          <a:xfrm>
            <a:off x="285750" y="2120243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191680"/>
            <a:ext cx="142875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2938" y="2122029"/>
            <a:ext cx="13256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Privacy Policies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1968550" y="2122029"/>
            <a:ext cx="22001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Defines how personal and sensitive 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642938" y="2302046"/>
            <a:ext cx="14272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should be handled </a:t>
            </a:r>
            <a:endParaRPr lang="en-US" sz="942" dirty="0"/>
          </a:p>
        </p:txBody>
      </p:sp>
      <p:sp>
        <p:nvSpPr>
          <p:cNvPr id="21" name="Shape 15"/>
          <p:cNvSpPr/>
          <p:nvPr/>
        </p:nvSpPr>
        <p:spPr>
          <a:xfrm>
            <a:off x="285750" y="2580289"/>
            <a:ext cx="257175" cy="257175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2651727"/>
            <a:ext cx="142875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42938" y="2582075"/>
            <a:ext cx="12399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Third-Party Policies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1882908" y="2582075"/>
            <a:ext cx="22609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Establishes requirements for vendor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642938" y="2762092"/>
            <a:ext cx="18861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relationships and due diligence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276541" y="3016057"/>
            <a:ext cx="238866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Development Process</a:t>
            </a:r>
            <a:endParaRPr lang="en-US" sz="1350" dirty="0"/>
          </a:p>
        </p:txBody>
      </p:sp>
      <p:sp>
        <p:nvSpPr>
          <p:cNvPr id="27" name="Shape 20"/>
          <p:cNvSpPr/>
          <p:nvPr/>
        </p:nvSpPr>
        <p:spPr>
          <a:xfrm>
            <a:off x="276541" y="3458970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28" name="Text 21"/>
          <p:cNvSpPr/>
          <p:nvPr/>
        </p:nvSpPr>
        <p:spPr>
          <a:xfrm>
            <a:off x="276541" y="345897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576579" y="3469685"/>
            <a:ext cx="35432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regulatory requirements and organizational needs</a:t>
            </a:r>
            <a:endParaRPr lang="en-US" sz="942" dirty="0"/>
          </a:p>
        </p:txBody>
      </p:sp>
      <p:sp>
        <p:nvSpPr>
          <p:cNvPr id="30" name="Shape 23"/>
          <p:cNvSpPr/>
          <p:nvPr/>
        </p:nvSpPr>
        <p:spPr>
          <a:xfrm>
            <a:off x="276541" y="3759007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31" name="Text 24"/>
          <p:cNvSpPr/>
          <p:nvPr/>
        </p:nvSpPr>
        <p:spPr>
          <a:xfrm>
            <a:off x="276541" y="3759007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576579" y="3769723"/>
            <a:ext cx="208569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Draft policy with stakeholder input</a:t>
            </a:r>
            <a:endParaRPr lang="en-US" sz="942" dirty="0"/>
          </a:p>
        </p:txBody>
      </p:sp>
      <p:sp>
        <p:nvSpPr>
          <p:cNvPr id="33" name="Shape 26"/>
          <p:cNvSpPr/>
          <p:nvPr/>
        </p:nvSpPr>
        <p:spPr>
          <a:xfrm>
            <a:off x="276541" y="4059045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34" name="Text 27"/>
          <p:cNvSpPr/>
          <p:nvPr/>
        </p:nvSpPr>
        <p:spPr>
          <a:xfrm>
            <a:off x="276541" y="405904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5" name="Text 28"/>
          <p:cNvSpPr/>
          <p:nvPr/>
        </p:nvSpPr>
        <p:spPr>
          <a:xfrm>
            <a:off x="576579" y="4069760"/>
            <a:ext cx="20885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and approval by leadership</a:t>
            </a:r>
            <a:endParaRPr lang="en-US" sz="942" dirty="0"/>
          </a:p>
        </p:txBody>
      </p:sp>
      <p:sp>
        <p:nvSpPr>
          <p:cNvPr id="36" name="Shape 29"/>
          <p:cNvSpPr/>
          <p:nvPr/>
        </p:nvSpPr>
        <p:spPr>
          <a:xfrm>
            <a:off x="276541" y="4359082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37" name="Text 30"/>
          <p:cNvSpPr/>
          <p:nvPr/>
        </p:nvSpPr>
        <p:spPr>
          <a:xfrm>
            <a:off x="276541" y="435908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576579" y="4369798"/>
            <a:ext cx="22166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and communication</a:t>
            </a:r>
            <a:endParaRPr lang="en-US" sz="942" dirty="0"/>
          </a:p>
        </p:txBody>
      </p:sp>
      <p:sp>
        <p:nvSpPr>
          <p:cNvPr id="39" name="Shape 32"/>
          <p:cNvSpPr/>
          <p:nvPr/>
        </p:nvSpPr>
        <p:spPr>
          <a:xfrm>
            <a:off x="276541" y="4659120"/>
            <a:ext cx="214313" cy="214313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40" name="Text 33"/>
          <p:cNvSpPr/>
          <p:nvPr/>
        </p:nvSpPr>
        <p:spPr>
          <a:xfrm>
            <a:off x="276541" y="465912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41" name="Text 34"/>
          <p:cNvSpPr/>
          <p:nvPr/>
        </p:nvSpPr>
        <p:spPr>
          <a:xfrm>
            <a:off x="576579" y="4669835"/>
            <a:ext cx="16807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review and updates</a:t>
            </a:r>
            <a:endParaRPr lang="en-US" sz="942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776340"/>
            <a:ext cx="4286250" cy="2412383"/>
          </a:xfrm>
          <a:prstGeom prst="rect">
            <a:avLst/>
          </a:prstGeom>
        </p:spPr>
      </p:pic>
      <p:pic>
        <p:nvPicPr>
          <p:cNvPr id="4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245" y="3598272"/>
            <a:ext cx="96441" cy="128588"/>
          </a:xfrm>
          <a:prstGeom prst="rect">
            <a:avLst/>
          </a:prstGeom>
        </p:spPr>
      </p:pic>
      <p:sp>
        <p:nvSpPr>
          <p:cNvPr id="44" name="Text 35"/>
          <p:cNvSpPr/>
          <p:nvPr/>
        </p:nvSpPr>
        <p:spPr>
          <a:xfrm>
            <a:off x="5165294" y="3575055"/>
            <a:ext cx="8696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Practice:</a:t>
            </a:r>
            <a:endParaRPr lang="en-US" sz="942" dirty="0"/>
          </a:p>
        </p:txBody>
      </p:sp>
      <p:sp>
        <p:nvSpPr>
          <p:cNvPr id="45" name="Text 36"/>
          <p:cNvSpPr/>
          <p:nvPr/>
        </p:nvSpPr>
        <p:spPr>
          <a:xfrm>
            <a:off x="6034934" y="3575055"/>
            <a:ext cx="27027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Policies should be clear, accessible, regularly </a:t>
            </a:r>
            <a:endParaRPr lang="en-US" sz="942" dirty="0"/>
          </a:p>
        </p:txBody>
      </p:sp>
      <p:sp>
        <p:nvSpPr>
          <p:cNvPr id="46" name="Text 37"/>
          <p:cNvSpPr/>
          <p:nvPr/>
        </p:nvSpPr>
        <p:spPr>
          <a:xfrm>
            <a:off x="5610997" y="3775080"/>
            <a:ext cx="24939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updated, and reinforced through training 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Risk Assessment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3230649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Compliance Risk Assessment?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risk assessment is the systematic process of identifying, analyzing, and evaluating potential compliance risks that could impact an organization's ability to meet regulatory requirements.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343150"/>
            <a:ext cx="2338406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Assessment Methodologies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43213"/>
            <a:ext cx="178594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0069" y="2793206"/>
            <a:ext cx="13809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Qualitative Assessment: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1931045" y="2793206"/>
            <a:ext cx="23440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Uses descriptive scales (low, medium, high) 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50069" y="2964656"/>
            <a:ext cx="20005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evaluate risk likelihood and impact 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271838"/>
            <a:ext cx="10715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8631" y="3221831"/>
            <a:ext cx="14708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Quantitative Assessment: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949462" y="3221831"/>
            <a:ext cx="19953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Uses numerical values and statistical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78631" y="3393281"/>
            <a:ext cx="16191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 to calculate risk levels </a:t>
            </a:r>
            <a:endParaRPr lang="en-US" sz="837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700463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4350" y="3650456"/>
            <a:ext cx="1785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Semi-Quantitative Assessment: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2299618" y="3650456"/>
            <a:ext cx="17684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Combines qualitative judgments 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514350" y="3821906"/>
            <a:ext cx="1689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numerical scoring systems </a:t>
            </a:r>
            <a:endParaRPr lang="en-US" sz="837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129088"/>
            <a:ext cx="160734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32209" y="4079081"/>
            <a:ext cx="14103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 Self-Assessment: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942570" y="4079081"/>
            <a:ext cx="21418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Involves business units evaluating their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532209" y="4250531"/>
            <a:ext cx="11482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own compliance risks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557713"/>
            <a:ext cx="160734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32209" y="4507706"/>
            <a:ext cx="10245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Analysis: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556807" y="4507706"/>
            <a:ext cx="2638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Evaluates potential compliance failures and their </a:t>
            </a:r>
            <a:endParaRPr lang="en-US" sz="837" dirty="0"/>
          </a:p>
        </p:txBody>
      </p:sp>
      <p:sp>
        <p:nvSpPr>
          <p:cNvPr id="27" name="Text 19"/>
          <p:cNvSpPr/>
          <p:nvPr/>
        </p:nvSpPr>
        <p:spPr>
          <a:xfrm>
            <a:off x="532209" y="4679156"/>
            <a:ext cx="7639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consequences 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4857750" y="757238"/>
            <a:ext cx="2032202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 Matrix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4857750" y="1200150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risk matrix helps visualize and prioritize compliance risks based on their likelihood and potential impact. </a:t>
            </a:r>
            <a:endParaRPr lang="en-US" sz="1046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25" y="1885950"/>
            <a:ext cx="3714750" cy="2928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Monitoring and Auditing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757238"/>
            <a:ext cx="2011635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Monitoring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5750" y="120015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Continuous process of reviewing and evaluating organizational activities to ensure ongoing compliance with regulatory requirements and internal policies. 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1957388"/>
            <a:ext cx="4000500" cy="335756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1957388"/>
            <a:ext cx="28575" cy="335756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060972"/>
            <a:ext cx="128588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1500" y="2039541"/>
            <a:ext cx="23480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risk-based monitoring approach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85750" y="2378869"/>
            <a:ext cx="4000500" cy="335756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2" name="Shape 8"/>
          <p:cNvSpPr/>
          <p:nvPr/>
        </p:nvSpPr>
        <p:spPr>
          <a:xfrm>
            <a:off x="285750" y="2378869"/>
            <a:ext cx="28575" cy="335756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482453"/>
            <a:ext cx="128588" cy="1285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71500" y="2461022"/>
            <a:ext cx="23286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 clear monitoring metrics and KPIs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800350"/>
            <a:ext cx="4000500" cy="335756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2800350"/>
            <a:ext cx="28575" cy="335756"/>
          </a:xfrm>
          <a:prstGeom prst="rect">
            <a:avLst/>
          </a:prstGeom>
          <a:solidFill>
            <a:srgbClr val="0D948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903934"/>
            <a:ext cx="128588" cy="1285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71500" y="2882503"/>
            <a:ext cx="27692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Leverage automation tools for real-time monitoring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285750" y="3275198"/>
            <a:ext cx="1786691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Auditing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218516" y="3564655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Systematic, independent examination to determine whether compliance activities meet planned arrangements and regulatory requirements. </a:t>
            </a:r>
            <a:endParaRPr lang="en-US" sz="1046" dirty="0"/>
          </a:p>
        </p:txBody>
      </p:sp>
      <p:sp>
        <p:nvSpPr>
          <p:cNvPr id="21" name="Shape 15"/>
          <p:cNvSpPr/>
          <p:nvPr/>
        </p:nvSpPr>
        <p:spPr>
          <a:xfrm>
            <a:off x="144556" y="4230809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2" name="Text 16"/>
          <p:cNvSpPr/>
          <p:nvPr/>
        </p:nvSpPr>
        <p:spPr>
          <a:xfrm>
            <a:off x="144556" y="4230809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58881" y="4232595"/>
            <a:ext cx="5717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Planning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1030604" y="4232595"/>
            <a:ext cx="266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Define scope, objectives, and methodology </a:t>
            </a:r>
            <a:endParaRPr lang="en-US" sz="942" dirty="0"/>
          </a:p>
        </p:txBody>
      </p:sp>
      <p:sp>
        <p:nvSpPr>
          <p:cNvPr id="25" name="Shape 19"/>
          <p:cNvSpPr/>
          <p:nvPr/>
        </p:nvSpPr>
        <p:spPr>
          <a:xfrm>
            <a:off x="144556" y="4559422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26" name="Text 20"/>
          <p:cNvSpPr/>
          <p:nvPr/>
        </p:nvSpPr>
        <p:spPr>
          <a:xfrm>
            <a:off x="144556" y="4559422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458881" y="4561208"/>
            <a:ext cx="6342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Fieldwork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1093084" y="4561208"/>
            <a:ext cx="29787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Collect evidence through documentation review, 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458881" y="4741225"/>
            <a:ext cx="13665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interviews, and testing </a:t>
            </a:r>
            <a:endParaRPr lang="en-US" sz="942" dirty="0"/>
          </a:p>
        </p:txBody>
      </p:sp>
      <p:sp>
        <p:nvSpPr>
          <p:cNvPr id="30" name="Shape 24"/>
          <p:cNvSpPr/>
          <p:nvPr/>
        </p:nvSpPr>
        <p:spPr>
          <a:xfrm>
            <a:off x="4572000" y="3454728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31" name="Text 25"/>
          <p:cNvSpPr/>
          <p:nvPr/>
        </p:nvSpPr>
        <p:spPr>
          <a:xfrm>
            <a:off x="4572000" y="345472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2" name="Text 26"/>
          <p:cNvSpPr/>
          <p:nvPr/>
        </p:nvSpPr>
        <p:spPr>
          <a:xfrm>
            <a:off x="4886325" y="3456514"/>
            <a:ext cx="5303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942" dirty="0"/>
          </a:p>
        </p:txBody>
      </p:sp>
      <p:sp>
        <p:nvSpPr>
          <p:cNvPr id="33" name="Text 27"/>
          <p:cNvSpPr/>
          <p:nvPr/>
        </p:nvSpPr>
        <p:spPr>
          <a:xfrm>
            <a:off x="5416637" y="3456514"/>
            <a:ext cx="23051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Evaluate findings against compliance </a:t>
            </a:r>
            <a:endParaRPr lang="en-US" sz="942" dirty="0"/>
          </a:p>
        </p:txBody>
      </p:sp>
      <p:sp>
        <p:nvSpPr>
          <p:cNvPr id="34" name="Text 28"/>
          <p:cNvSpPr/>
          <p:nvPr/>
        </p:nvSpPr>
        <p:spPr>
          <a:xfrm>
            <a:off x="4886325" y="3636531"/>
            <a:ext cx="8180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572000" y="3914774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36" name="Text 30"/>
          <p:cNvSpPr/>
          <p:nvPr/>
        </p:nvSpPr>
        <p:spPr>
          <a:xfrm>
            <a:off x="4572000" y="391477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86325" y="3916560"/>
            <a:ext cx="6411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</a:t>
            </a:r>
            <a:endParaRPr lang="en-US" sz="942" dirty="0"/>
          </a:p>
        </p:txBody>
      </p:sp>
      <p:sp>
        <p:nvSpPr>
          <p:cNvPr id="38" name="Text 32"/>
          <p:cNvSpPr/>
          <p:nvPr/>
        </p:nvSpPr>
        <p:spPr>
          <a:xfrm>
            <a:off x="5527477" y="3916560"/>
            <a:ext cx="26932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Document findings, recommendations, and </a:t>
            </a:r>
            <a:endParaRPr lang="en-US" sz="942" dirty="0"/>
          </a:p>
        </p:txBody>
      </p:sp>
      <p:sp>
        <p:nvSpPr>
          <p:cNvPr id="39" name="Text 33"/>
          <p:cNvSpPr/>
          <p:nvPr/>
        </p:nvSpPr>
        <p:spPr>
          <a:xfrm>
            <a:off x="4886325" y="4096577"/>
            <a:ext cx="7296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 plans </a:t>
            </a:r>
            <a:endParaRPr lang="en-US" sz="942" dirty="0"/>
          </a:p>
        </p:txBody>
      </p:sp>
      <p:sp>
        <p:nvSpPr>
          <p:cNvPr id="40" name="Shape 34"/>
          <p:cNvSpPr/>
          <p:nvPr/>
        </p:nvSpPr>
        <p:spPr>
          <a:xfrm>
            <a:off x="4572000" y="4374821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sp>
        <p:nvSpPr>
          <p:cNvPr id="41" name="Text 35"/>
          <p:cNvSpPr/>
          <p:nvPr/>
        </p:nvSpPr>
        <p:spPr>
          <a:xfrm>
            <a:off x="4572000" y="4374821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86325" y="4376607"/>
            <a:ext cx="6230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Follow-up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5509338" y="4376607"/>
            <a:ext cx="26598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Verify implementation of corrective actions </a:t>
            </a:r>
            <a:endParaRPr lang="en-US" sz="942" dirty="0"/>
          </a:p>
        </p:txBody>
      </p:sp>
      <p:pic>
        <p:nvPicPr>
          <p:cNvPr id="4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0868"/>
            <a:ext cx="4129928" cy="2323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D2356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340233" tIns="136017" rIns="340233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Compliance Documentation Requirements 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25238" y="657224"/>
            <a:ext cx="3111494" cy="328613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Essential Documentation Categories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92631" y="778668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Comprehensive documentation is critical for demonstrating compliance with regulatory requirements and internal policies. 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153590" y="1359099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2" y="1401961"/>
            <a:ext cx="125016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3628" y="1366242"/>
            <a:ext cx="170180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Governance Documents </a:t>
            </a:r>
            <a:endParaRPr lang="en-US" sz="1046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1687711"/>
            <a:ext cx="8572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0790" y="1659136"/>
            <a:ext cx="18123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of Conduct and Ethics Policy</a:t>
            </a:r>
            <a:endParaRPr lang="en-US" sz="83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1916311"/>
            <a:ext cx="85725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0790" y="1887736"/>
            <a:ext cx="15676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Program Charter</a:t>
            </a:r>
            <a:endParaRPr lang="en-US" sz="83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2144911"/>
            <a:ext cx="8572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0790" y="2116336"/>
            <a:ext cx="21220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and Committee Meeting Minutes</a:t>
            </a:r>
            <a:endParaRPr lang="en-US" sz="837" dirty="0"/>
          </a:p>
        </p:txBody>
      </p:sp>
      <p:sp>
        <p:nvSpPr>
          <p:cNvPr id="16" name="Shape 9"/>
          <p:cNvSpPr/>
          <p:nvPr/>
        </p:nvSpPr>
        <p:spPr>
          <a:xfrm>
            <a:off x="153590" y="2430661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" y="2473524"/>
            <a:ext cx="107156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53628" y="2437805"/>
            <a:ext cx="17049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Operational Documents </a:t>
            </a:r>
            <a:endParaRPr lang="en-US" sz="1046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2759274"/>
            <a:ext cx="85725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10790" y="2730699"/>
            <a:ext cx="207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 Operating Procedures (SOPs)</a:t>
            </a:r>
            <a:endParaRPr lang="en-US" sz="837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2987874"/>
            <a:ext cx="85725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10790" y="2959299"/>
            <a:ext cx="19536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 Instructions and Process Maps</a:t>
            </a:r>
            <a:endParaRPr lang="en-US" sz="837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3216474"/>
            <a:ext cx="85725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610790" y="3187899"/>
            <a:ext cx="23296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 Documentation and Testing Results</a:t>
            </a:r>
            <a:endParaRPr lang="en-US" sz="837" dirty="0"/>
          </a:p>
        </p:txBody>
      </p:sp>
      <p:sp>
        <p:nvSpPr>
          <p:cNvPr id="25" name="Shape 14"/>
          <p:cNvSpPr/>
          <p:nvPr/>
        </p:nvSpPr>
        <p:spPr>
          <a:xfrm>
            <a:off x="153590" y="3502224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53" y="3545086"/>
            <a:ext cx="142875" cy="14287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453628" y="3509367"/>
            <a:ext cx="21415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Risk Management Documents </a:t>
            </a:r>
            <a:endParaRPr lang="en-US" sz="1046" dirty="0"/>
          </a:p>
        </p:txBody>
      </p:sp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3830836"/>
            <a:ext cx="85725" cy="11430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610790" y="3802261"/>
            <a:ext cx="1333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 Reports</a:t>
            </a:r>
            <a:endParaRPr lang="en-US" sz="837" dirty="0"/>
          </a:p>
        </p:txBody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4059436"/>
            <a:ext cx="85725" cy="11430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610790" y="4030861"/>
            <a:ext cx="18750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Registers and Mitigation Plans</a:t>
            </a:r>
            <a:endParaRPr lang="en-US" sz="837" dirty="0"/>
          </a:p>
        </p:txBody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4288036"/>
            <a:ext cx="85725" cy="114300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610790" y="4259461"/>
            <a:ext cx="1855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Documentation</a:t>
            </a:r>
            <a:endParaRPr lang="en-US" sz="837" dirty="0"/>
          </a:p>
        </p:txBody>
      </p:sp>
      <p:sp>
        <p:nvSpPr>
          <p:cNvPr id="34" name="Shape 19"/>
          <p:cNvSpPr/>
          <p:nvPr/>
        </p:nvSpPr>
        <p:spPr>
          <a:xfrm>
            <a:off x="2745463" y="1366242"/>
            <a:ext cx="228600" cy="228600"/>
          </a:xfrm>
          <a:prstGeom prst="ellipse">
            <a:avLst/>
          </a:prstGeom>
          <a:solidFill>
            <a:srgbClr val="0D9488"/>
          </a:solidFill>
          <a:ln/>
        </p:spPr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326" y="1409105"/>
            <a:ext cx="142875" cy="142875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3045501" y="1373386"/>
            <a:ext cx="15626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D94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Reporting Documents </a:t>
            </a:r>
            <a:endParaRPr lang="en-US" sz="1046" dirty="0"/>
          </a:p>
        </p:txBody>
      </p:sp>
      <p:pic>
        <p:nvPicPr>
          <p:cNvPr id="37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01" y="1694855"/>
            <a:ext cx="85725" cy="114300"/>
          </a:xfrm>
          <a:prstGeom prst="rect">
            <a:avLst/>
          </a:prstGeom>
        </p:spPr>
      </p:pic>
      <p:sp>
        <p:nvSpPr>
          <p:cNvPr id="38" name="Text 21"/>
          <p:cNvSpPr/>
          <p:nvPr/>
        </p:nvSpPr>
        <p:spPr>
          <a:xfrm>
            <a:off x="3202663" y="1666280"/>
            <a:ext cx="17102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Monitoring Reports</a:t>
            </a:r>
            <a:endParaRPr lang="en-US" sz="837" dirty="0"/>
          </a:p>
        </p:txBody>
      </p:sp>
      <p:pic>
        <p:nvPicPr>
          <p:cNvPr id="39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01" y="1923455"/>
            <a:ext cx="85725" cy="114300"/>
          </a:xfrm>
          <a:prstGeom prst="rect">
            <a:avLst/>
          </a:prstGeom>
        </p:spPr>
      </p:pic>
      <p:sp>
        <p:nvSpPr>
          <p:cNvPr id="40" name="Text 22"/>
          <p:cNvSpPr/>
          <p:nvPr/>
        </p:nvSpPr>
        <p:spPr>
          <a:xfrm>
            <a:off x="3202663" y="1894880"/>
            <a:ext cx="14520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 Reports and Findings</a:t>
            </a:r>
            <a:endParaRPr lang="en-US" sz="837" dirty="0"/>
          </a:p>
        </p:txBody>
      </p:sp>
      <p:pic>
        <p:nvPicPr>
          <p:cNvPr id="41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01" y="2152055"/>
            <a:ext cx="85725" cy="114300"/>
          </a:xfrm>
          <a:prstGeom prst="rect">
            <a:avLst/>
          </a:prstGeom>
        </p:spPr>
      </p:pic>
      <p:sp>
        <p:nvSpPr>
          <p:cNvPr id="42" name="Text 23"/>
          <p:cNvSpPr/>
          <p:nvPr/>
        </p:nvSpPr>
        <p:spPr>
          <a:xfrm>
            <a:off x="3202663" y="2123480"/>
            <a:ext cx="18972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1E293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Filings and Submissions</a:t>
            </a:r>
            <a:endParaRPr lang="en-US" sz="837" dirty="0"/>
          </a:p>
        </p:txBody>
      </p:sp>
      <p:sp>
        <p:nvSpPr>
          <p:cNvPr id="43" name="Text 24"/>
          <p:cNvSpPr/>
          <p:nvPr/>
        </p:nvSpPr>
        <p:spPr>
          <a:xfrm>
            <a:off x="4857750" y="686966"/>
            <a:ext cx="4205568" cy="276486"/>
          </a:xfrm>
          <a:prstGeom prst="rect">
            <a:avLst/>
          </a:prstGeom>
          <a:noFill/>
          <a:ln/>
        </p:spPr>
        <p:txBody>
          <a:bodyPr wrap="squar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 Importance by Regulatory Area</a:t>
            </a:r>
            <a:endParaRPr lang="en-US" sz="1350" dirty="0"/>
          </a:p>
        </p:txBody>
      </p:sp>
      <p:pic>
        <p:nvPicPr>
          <p:cNvPr id="44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0870" y="1200150"/>
            <a:ext cx="3258559" cy="2569249"/>
          </a:xfrm>
          <a:prstGeom prst="rect">
            <a:avLst/>
          </a:prstGeom>
        </p:spPr>
      </p:pic>
      <p:pic>
        <p:nvPicPr>
          <p:cNvPr id="45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539" y="3879056"/>
            <a:ext cx="96441" cy="128588"/>
          </a:xfrm>
          <a:prstGeom prst="rect">
            <a:avLst/>
          </a:prstGeom>
        </p:spPr>
      </p:pic>
      <p:sp>
        <p:nvSpPr>
          <p:cNvPr id="46" name="Text 25"/>
          <p:cNvSpPr/>
          <p:nvPr/>
        </p:nvSpPr>
        <p:spPr>
          <a:xfrm>
            <a:off x="5156588" y="3855839"/>
            <a:ext cx="19077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 Best Practice:</a:t>
            </a:r>
            <a:endParaRPr lang="en-US" sz="942" dirty="0"/>
          </a:p>
        </p:txBody>
      </p:sp>
      <p:sp>
        <p:nvSpPr>
          <p:cNvPr id="47" name="Text 26"/>
          <p:cNvSpPr/>
          <p:nvPr/>
        </p:nvSpPr>
        <p:spPr>
          <a:xfrm>
            <a:off x="7064332" y="3855839"/>
            <a:ext cx="15008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 centralized </a:t>
            </a:r>
            <a:endParaRPr lang="en-US" sz="942" dirty="0"/>
          </a:p>
        </p:txBody>
      </p:sp>
      <p:sp>
        <p:nvSpPr>
          <p:cNvPr id="48" name="Text 27"/>
          <p:cNvSpPr/>
          <p:nvPr/>
        </p:nvSpPr>
        <p:spPr>
          <a:xfrm>
            <a:off x="4959772" y="4055864"/>
            <a:ext cx="36152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management system with version control, access </a:t>
            </a:r>
            <a:endParaRPr lang="en-US" sz="942" dirty="0"/>
          </a:p>
        </p:txBody>
      </p:sp>
      <p:sp>
        <p:nvSpPr>
          <p:cNvPr id="49" name="Text 28"/>
          <p:cNvSpPr/>
          <p:nvPr/>
        </p:nvSpPr>
        <p:spPr>
          <a:xfrm>
            <a:off x="5835105" y="4255889"/>
            <a:ext cx="18645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controls, and retention policies 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1807</Words>
  <Application>Microsoft Office PowerPoint</Application>
  <PresentationFormat>On-screen Show (16:9)</PresentationFormat>
  <Paragraphs>343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Aminu Idris</cp:lastModifiedBy>
  <cp:revision>3</cp:revision>
  <dcterms:created xsi:type="dcterms:W3CDTF">2025-07-17T21:58:01Z</dcterms:created>
  <dcterms:modified xsi:type="dcterms:W3CDTF">2025-07-18T06:41:39Z</dcterms:modified>
</cp:coreProperties>
</file>